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24"/>
  </p:notesMasterIdLst>
  <p:handoutMasterIdLst>
    <p:handoutMasterId r:id="rId25"/>
  </p:handoutMasterIdLst>
  <p:sldIdLst>
    <p:sldId id="258" r:id="rId2"/>
    <p:sldId id="281" r:id="rId3"/>
    <p:sldId id="259" r:id="rId4"/>
    <p:sldId id="260" r:id="rId5"/>
    <p:sldId id="261" r:id="rId6"/>
    <p:sldId id="262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2" r:id="rId21"/>
    <p:sldId id="283" r:id="rId22"/>
    <p:sldId id="284" r:id="rId23"/>
  </p:sldIdLst>
  <p:sldSz cx="12188825" cy="6858000"/>
  <p:notesSz cx="6761163" cy="9942513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2" userDrawn="1">
          <p15:clr>
            <a:srgbClr val="A4A3A4"/>
          </p15:clr>
        </p15:guide>
        <p15:guide id="2" pos="213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6182" autoAdjust="0"/>
  </p:normalViewPr>
  <p:slideViewPr>
    <p:cSldViewPr showGuides="1">
      <p:cViewPr varScale="1">
        <p:scale>
          <a:sx n="91" d="100"/>
          <a:sy n="91" d="100"/>
        </p:scale>
        <p:origin x="-294" y="-114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outlineViewPr>
    <p:cViewPr>
      <p:scale>
        <a:sx n="33" d="100"/>
        <a:sy n="33" d="100"/>
      </p:scale>
      <p:origin x="0" y="-288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3762" y="96"/>
      </p:cViewPr>
      <p:guideLst>
        <p:guide orient="horz" pos="3132"/>
        <p:guide pos="213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modSld modMainMaster modNotesMaster modHandout">
      <pc:chgData name="Fake Test User" userId="SID-0" providerId="Test" clId="FakeClientId" dt="2018-11-27T08:39:42.694" v="26" actId="790"/>
      <pc:docMkLst>
        <pc:docMk/>
      </pc:docMkLst>
      <pc:sldChg chg="modSp modNotes">
        <pc:chgData name="Fake Test User" userId="SID-0" providerId="Test" clId="FakeClientId" dt="2018-11-27T08:39:10.102" v="17" actId="790"/>
        <pc:sldMkLst>
          <pc:docMk/>
          <pc:sldMk cId="173668550" sldId="258"/>
        </pc:sldMkLst>
        <pc:spChg chg="mod">
          <ac:chgData name="Fake Test User" userId="SID-0" providerId="Test" clId="FakeClientId" dt="2018-11-27T08:39:10.102" v="17" actId="790"/>
          <ac:spMkLst>
            <pc:docMk/>
            <pc:sldMk cId="173668550" sldId="258"/>
            <ac:spMk id="2" creationId="{00000000-0000-0000-0000-000000000000}"/>
          </ac:spMkLst>
        </pc:spChg>
        <pc:spChg chg="mod">
          <ac:chgData name="Fake Test User" userId="SID-0" providerId="Test" clId="FakeClientId" dt="2018-11-27T08:39:10.102" v="17" actId="790"/>
          <ac:spMkLst>
            <pc:docMk/>
            <pc:sldMk cId="173668550" sldId="258"/>
            <ac:spMk id="3" creationId="{00000000-0000-0000-0000-000000000000}"/>
          </ac:spMkLst>
        </pc:spChg>
      </pc:sldChg>
      <pc:sldChg chg="modSp modNotes">
        <pc:chgData name="Fake Test User" userId="SID-0" providerId="Test" clId="FakeClientId" dt="2018-11-27T08:39:13.946" v="18" actId="790"/>
        <pc:sldMkLst>
          <pc:docMk/>
          <pc:sldMk cId="1153074785" sldId="259"/>
        </pc:sldMkLst>
        <pc:spChg chg="mod">
          <ac:chgData name="Fake Test User" userId="SID-0" providerId="Test" clId="FakeClientId" dt="2018-11-27T08:39:13.946" v="18" actId="790"/>
          <ac:spMkLst>
            <pc:docMk/>
            <pc:sldMk cId="1153074785" sldId="259"/>
            <ac:spMk id="2" creationId="{00000000-0000-0000-0000-000000000000}"/>
          </ac:spMkLst>
        </pc:spChg>
        <pc:spChg chg="mod">
          <ac:chgData name="Fake Test User" userId="SID-0" providerId="Test" clId="FakeClientId" dt="2018-11-27T08:39:13.946" v="18" actId="790"/>
          <ac:spMkLst>
            <pc:docMk/>
            <pc:sldMk cId="1153074785" sldId="259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17.492" v="19" actId="790"/>
        <pc:sldMkLst>
          <pc:docMk/>
          <pc:sldMk cId="840374242" sldId="260"/>
        </pc:sldMkLst>
        <pc:spChg chg="mod">
          <ac:chgData name="Fake Test User" userId="SID-0" providerId="Test" clId="FakeClientId" dt="2018-11-27T08:39:17.492" v="19" actId="790"/>
          <ac:spMkLst>
            <pc:docMk/>
            <pc:sldMk cId="840374242" sldId="260"/>
            <ac:spMk id="2" creationId="{00000000-0000-0000-0000-000000000000}"/>
          </ac:spMkLst>
        </pc:spChg>
        <pc:spChg chg="mod">
          <ac:chgData name="Fake Test User" userId="SID-0" providerId="Test" clId="FakeClientId" dt="2018-11-27T08:39:17.492" v="19" actId="790"/>
          <ac:spMkLst>
            <pc:docMk/>
            <pc:sldMk cId="840374242" sldId="260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20.539" v="20" actId="790"/>
        <pc:sldMkLst>
          <pc:docMk/>
          <pc:sldMk cId="310570406" sldId="261"/>
        </pc:sldMkLst>
        <pc:spChg chg="mod">
          <ac:chgData name="Fake Test User" userId="SID-0" providerId="Test" clId="FakeClientId" dt="2018-11-27T08:39:20.539" v="20" actId="790"/>
          <ac:spMkLst>
            <pc:docMk/>
            <pc:sldMk cId="310570406" sldId="261"/>
            <ac:spMk id="2" creationId="{00000000-0000-0000-0000-000000000000}"/>
          </ac:spMkLst>
        </pc:spChg>
        <pc:spChg chg="mod">
          <ac:chgData name="Fake Test User" userId="SID-0" providerId="Test" clId="FakeClientId" dt="2018-11-27T08:39:20.539" v="20" actId="790"/>
          <ac:spMkLst>
            <pc:docMk/>
            <pc:sldMk cId="310570406" sldId="261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23.805" v="21" actId="790"/>
        <pc:sldMkLst>
          <pc:docMk/>
          <pc:sldMk cId="1917223987" sldId="262"/>
        </pc:sldMkLst>
        <pc:spChg chg="mod">
          <ac:chgData name="Fake Test User" userId="SID-0" providerId="Test" clId="FakeClientId" dt="2018-11-27T08:39:23.805" v="21" actId="790"/>
          <ac:spMkLst>
            <pc:docMk/>
            <pc:sldMk cId="1917223987" sldId="262"/>
            <ac:spMk id="2" creationId="{00000000-0000-0000-0000-000000000000}"/>
          </ac:spMkLst>
        </pc:spChg>
        <pc:spChg chg="mod">
          <ac:chgData name="Fake Test User" userId="SID-0" providerId="Test" clId="FakeClientId" dt="2018-11-27T08:39:23.805" v="21" actId="790"/>
          <ac:spMkLst>
            <pc:docMk/>
            <pc:sldMk cId="1917223987" sldId="262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27.476" v="22" actId="790"/>
        <pc:sldMkLst>
          <pc:docMk/>
          <pc:sldMk cId="3714522614" sldId="263"/>
        </pc:sldMkLst>
        <pc:spChg chg="mod">
          <ac:chgData name="Fake Test User" userId="SID-0" providerId="Test" clId="FakeClientId" dt="2018-11-27T08:39:27.476" v="22" actId="790"/>
          <ac:spMkLst>
            <pc:docMk/>
            <pc:sldMk cId="3714522614" sldId="263"/>
            <ac:spMk id="2" creationId="{00000000-0000-0000-0000-000000000000}"/>
          </ac:spMkLst>
        </pc:spChg>
        <pc:spChg chg="mod">
          <ac:chgData name="Fake Test User" userId="SID-0" providerId="Test" clId="FakeClientId" dt="2018-11-27T08:39:27.476" v="22" actId="790"/>
          <ac:spMkLst>
            <pc:docMk/>
            <pc:sldMk cId="3714522614" sldId="263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31.023" v="23" actId="790"/>
        <pc:sldMkLst>
          <pc:docMk/>
          <pc:sldMk cId="4003618854" sldId="264"/>
        </pc:sldMkLst>
        <pc:spChg chg="mod">
          <ac:chgData name="Fake Test User" userId="SID-0" providerId="Test" clId="FakeClientId" dt="2018-11-27T08:39:31.023" v="23" actId="790"/>
          <ac:spMkLst>
            <pc:docMk/>
            <pc:sldMk cId="4003618854" sldId="264"/>
            <ac:spMk id="2" creationId="{00000000-0000-0000-0000-000000000000}"/>
          </ac:spMkLst>
        </pc:spChg>
        <pc:spChg chg="mod">
          <ac:chgData name="Fake Test User" userId="SID-0" providerId="Test" clId="FakeClientId" dt="2018-11-27T08:39:31.023" v="23" actId="790"/>
          <ac:spMkLst>
            <pc:docMk/>
            <pc:sldMk cId="4003618854" sldId="264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34.929" v="24" actId="790"/>
        <pc:sldMkLst>
          <pc:docMk/>
          <pc:sldMk cId="236976409" sldId="265"/>
        </pc:sldMkLst>
        <pc:spChg chg="mod">
          <ac:chgData name="Fake Test User" userId="SID-0" providerId="Test" clId="FakeClientId" dt="2018-11-27T08:39:34.929" v="24" actId="790"/>
          <ac:spMkLst>
            <pc:docMk/>
            <pc:sldMk cId="236976409" sldId="265"/>
            <ac:spMk id="2" creationId="{00000000-0000-0000-0000-000000000000}"/>
          </ac:spMkLst>
        </pc:spChg>
        <pc:spChg chg="mod">
          <ac:chgData name="Fake Test User" userId="SID-0" providerId="Test" clId="FakeClientId" dt="2018-11-27T08:39:34.929" v="24" actId="790"/>
          <ac:spMkLst>
            <pc:docMk/>
            <pc:sldMk cId="236976409" sldId="265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38.804" v="25" actId="790"/>
        <pc:sldMkLst>
          <pc:docMk/>
          <pc:sldMk cId="3596815891" sldId="266"/>
        </pc:sldMkLst>
        <pc:spChg chg="mod">
          <ac:chgData name="Fake Test User" userId="SID-0" providerId="Test" clId="FakeClientId" dt="2018-11-27T08:39:38.804" v="25" actId="790"/>
          <ac:spMkLst>
            <pc:docMk/>
            <pc:sldMk cId="3596815891" sldId="266"/>
            <ac:spMk id="2" creationId="{00000000-0000-0000-0000-000000000000}"/>
          </ac:spMkLst>
        </pc:spChg>
        <pc:spChg chg="mod">
          <ac:chgData name="Fake Test User" userId="SID-0" providerId="Test" clId="FakeClientId" dt="2018-11-27T08:39:38.804" v="25" actId="790"/>
          <ac:spMkLst>
            <pc:docMk/>
            <pc:sldMk cId="3596815891" sldId="266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42.694" v="26" actId="790"/>
        <pc:sldMkLst>
          <pc:docMk/>
          <pc:sldMk cId="1484067023" sldId="267"/>
        </pc:sldMkLst>
        <pc:spChg chg="mod">
          <ac:chgData name="Fake Test User" userId="SID-0" providerId="Test" clId="FakeClientId" dt="2018-11-27T08:39:42.694" v="26" actId="790"/>
          <ac:spMkLst>
            <pc:docMk/>
            <pc:sldMk cId="1484067023" sldId="267"/>
            <ac:spMk id="2" creationId="{00000000-0000-0000-0000-000000000000}"/>
          </ac:spMkLst>
        </pc:spChg>
        <pc:spChg chg="mod">
          <ac:chgData name="Fake Test User" userId="SID-0" providerId="Test" clId="FakeClientId" dt="2018-11-27T08:39:42.694" v="26" actId="790"/>
          <ac:spMkLst>
            <pc:docMk/>
            <pc:sldMk cId="1484067023" sldId="267"/>
            <ac:spMk id="3" creationId="{00000000-0000-0000-0000-000000000000}"/>
          </ac:spMkLst>
        </pc:spChg>
      </pc:sldChg>
      <pc:sldMasterChg chg="modSp modSldLayout">
        <pc:chgData name="Fake Test User" userId="SID-0" providerId="Test" clId="FakeClientId" dt="2018-11-27T08:38:18.545" v="13" actId="790"/>
        <pc:sldMasterMkLst>
          <pc:docMk/>
          <pc:sldMasterMk cId="4142785951" sldId="2147483704"/>
        </pc:sldMasterMkLst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2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3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4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5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6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8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10" creationId="{00000000-0000-0000-0000-000000000000}"/>
          </ac:spMkLst>
        </pc:spChg>
        <pc:sldLayoutChg chg="modSp">
          <pc:chgData name="Fake Test User" userId="SID-0" providerId="Test" clId="FakeClientId" dt="2018-11-27T08:37:31.469" v="3" actId="790"/>
          <pc:sldLayoutMkLst>
            <pc:docMk/>
            <pc:sldMasterMk cId="4142785951" sldId="2147483704"/>
            <pc:sldLayoutMk cId="440517407" sldId="2147483705"/>
          </pc:sldLayoutMkLst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7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10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11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13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7:35.094" v="4" actId="790"/>
          <pc:sldLayoutMkLst>
            <pc:docMk/>
            <pc:sldMasterMk cId="4142785951" sldId="2147483704"/>
            <pc:sldLayoutMk cId="2358978826" sldId="2147483706"/>
          </pc:sldLayoutMkLst>
          <pc:spChg chg="mod">
            <ac:chgData name="Fake Test User" userId="SID-0" providerId="Test" clId="FakeClientId" dt="2018-11-27T08:37:35.094" v="4" actId="790"/>
            <ac:spMkLst>
              <pc:docMk/>
              <pc:sldMasterMk cId="4142785951" sldId="2147483704"/>
              <pc:sldLayoutMk cId="2358978826" sldId="2147483706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35.094" v="4" actId="790"/>
            <ac:spMkLst>
              <pc:docMk/>
              <pc:sldMasterMk cId="4142785951" sldId="2147483704"/>
              <pc:sldLayoutMk cId="2358978826" sldId="2147483706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35.094" v="4" actId="790"/>
            <ac:spMkLst>
              <pc:docMk/>
              <pc:sldMasterMk cId="4142785951" sldId="2147483704"/>
              <pc:sldLayoutMk cId="2358978826" sldId="2147483706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7:35.094" v="4" actId="790"/>
            <ac:spMkLst>
              <pc:docMk/>
              <pc:sldMasterMk cId="4142785951" sldId="2147483704"/>
              <pc:sldLayoutMk cId="2358978826" sldId="2147483706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7:35.094" v="4" actId="790"/>
            <ac:spMkLst>
              <pc:docMk/>
              <pc:sldMasterMk cId="4142785951" sldId="2147483704"/>
              <pc:sldLayoutMk cId="2358978826" sldId="2147483706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7:39.281" v="5" actId="790"/>
          <pc:sldLayoutMkLst>
            <pc:docMk/>
            <pc:sldMasterMk cId="4142785951" sldId="2147483704"/>
            <pc:sldLayoutMk cId="727235426" sldId="2147483707"/>
          </pc:sldLayoutMkLst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7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8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9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11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7:44.593" v="6" actId="790"/>
          <pc:sldLayoutMkLst>
            <pc:docMk/>
            <pc:sldMasterMk cId="4142785951" sldId="2147483704"/>
            <pc:sldLayoutMk cId="2701748575" sldId="2147483708"/>
          </pc:sldLayoutMkLst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6" creationId="{00000000-0000-0000-0000-000000000000}"/>
            </ac:spMkLst>
          </pc:spChg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7:49.890" v="7" actId="790"/>
          <pc:sldLayoutMkLst>
            <pc:docMk/>
            <pc:sldMasterMk cId="4142785951" sldId="2147483704"/>
            <pc:sldLayoutMk cId="147465480" sldId="2147483709"/>
          </pc:sldLayoutMkLst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6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7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8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9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7:56.233" v="8" actId="790"/>
          <pc:sldLayoutMkLst>
            <pc:docMk/>
            <pc:sldMasterMk cId="4142785951" sldId="2147483704"/>
            <pc:sldLayoutMk cId="1810248701" sldId="2147483710"/>
          </pc:sldLayoutMkLst>
          <pc:spChg chg="mod">
            <ac:chgData name="Fake Test User" userId="SID-0" providerId="Test" clId="FakeClientId" dt="2018-11-27T08:37:56.233" v="8" actId="790"/>
            <ac:spMkLst>
              <pc:docMk/>
              <pc:sldMasterMk cId="4142785951" sldId="2147483704"/>
              <pc:sldLayoutMk cId="1810248701" sldId="2147483710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56.233" v="8" actId="790"/>
            <ac:spMkLst>
              <pc:docMk/>
              <pc:sldMasterMk cId="4142785951" sldId="2147483704"/>
              <pc:sldLayoutMk cId="1810248701" sldId="2147483710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56.233" v="8" actId="790"/>
            <ac:spMkLst>
              <pc:docMk/>
              <pc:sldMasterMk cId="4142785951" sldId="2147483704"/>
              <pc:sldLayoutMk cId="1810248701" sldId="2147483710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7:56.233" v="8" actId="790"/>
            <ac:spMkLst>
              <pc:docMk/>
              <pc:sldMasterMk cId="4142785951" sldId="2147483704"/>
              <pc:sldLayoutMk cId="1810248701" sldId="2147483710"/>
              <ac:spMk id="5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8:00.686" v="9" actId="790"/>
          <pc:sldLayoutMkLst>
            <pc:docMk/>
            <pc:sldMasterMk cId="4142785951" sldId="2147483704"/>
            <pc:sldLayoutMk cId="664484919" sldId="2147483711"/>
          </pc:sldLayoutMkLst>
          <pc:spChg chg="mod">
            <ac:chgData name="Fake Test User" userId="SID-0" providerId="Test" clId="FakeClientId" dt="2018-11-27T08:38:00.686" v="9" actId="790"/>
            <ac:spMkLst>
              <pc:docMk/>
              <pc:sldMasterMk cId="4142785951" sldId="2147483704"/>
              <pc:sldLayoutMk cId="664484919" sldId="2147483711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8:00.686" v="9" actId="790"/>
            <ac:spMkLst>
              <pc:docMk/>
              <pc:sldMasterMk cId="4142785951" sldId="2147483704"/>
              <pc:sldLayoutMk cId="664484919" sldId="2147483711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8:00.686" v="9" actId="790"/>
            <ac:spMkLst>
              <pc:docMk/>
              <pc:sldMasterMk cId="4142785951" sldId="2147483704"/>
              <pc:sldLayoutMk cId="664484919" sldId="2147483711"/>
              <ac:spMk id="4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8:04.905" v="10" actId="790"/>
          <pc:sldLayoutMkLst>
            <pc:docMk/>
            <pc:sldMasterMk cId="4142785951" sldId="2147483704"/>
            <pc:sldLayoutMk cId="280129363" sldId="2147483712"/>
          </pc:sldLayoutMkLst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6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7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8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8:09.279" v="11" actId="790"/>
          <pc:sldLayoutMkLst>
            <pc:docMk/>
            <pc:sldMasterMk cId="4142785951" sldId="2147483704"/>
            <pc:sldLayoutMk cId="1478196139" sldId="2147483713"/>
          </pc:sldLayoutMkLst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6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7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8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8:13.576" v="12" actId="790"/>
          <pc:sldLayoutMkLst>
            <pc:docMk/>
            <pc:sldMasterMk cId="4142785951" sldId="2147483704"/>
            <pc:sldLayoutMk cId="2960223203" sldId="2147483714"/>
          </pc:sldLayoutMkLst>
          <pc:spChg chg="mod">
            <ac:chgData name="Fake Test User" userId="SID-0" providerId="Test" clId="FakeClientId" dt="2018-11-27T08:38:13.576" v="12" actId="790"/>
            <ac:spMkLst>
              <pc:docMk/>
              <pc:sldMasterMk cId="4142785951" sldId="2147483704"/>
              <pc:sldLayoutMk cId="2960223203" sldId="2147483714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8:13.576" v="12" actId="790"/>
            <ac:spMkLst>
              <pc:docMk/>
              <pc:sldMasterMk cId="4142785951" sldId="2147483704"/>
              <pc:sldLayoutMk cId="2960223203" sldId="2147483714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8:13.576" v="12" actId="790"/>
            <ac:spMkLst>
              <pc:docMk/>
              <pc:sldMasterMk cId="4142785951" sldId="2147483704"/>
              <pc:sldLayoutMk cId="2960223203" sldId="2147483714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8:13.576" v="12" actId="790"/>
            <ac:spMkLst>
              <pc:docMk/>
              <pc:sldMasterMk cId="4142785951" sldId="2147483704"/>
              <pc:sldLayoutMk cId="2960223203" sldId="2147483714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8:13.576" v="12" actId="790"/>
            <ac:spMkLst>
              <pc:docMk/>
              <pc:sldMasterMk cId="4142785951" sldId="2147483704"/>
              <pc:sldLayoutMk cId="2960223203" sldId="2147483714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8:18.545" v="13" actId="790"/>
          <pc:sldLayoutMkLst>
            <pc:docMk/>
            <pc:sldMasterMk cId="4142785951" sldId="2147483704"/>
            <pc:sldLayoutMk cId="239825937" sldId="2147483715"/>
          </pc:sldLayoutMkLst>
          <pc:spChg chg="mod">
            <ac:chgData name="Fake Test User" userId="SID-0" providerId="Test" clId="FakeClientId" dt="2018-11-27T08:38:18.545" v="13" actId="790"/>
            <ac:spMkLst>
              <pc:docMk/>
              <pc:sldMasterMk cId="4142785951" sldId="2147483704"/>
              <pc:sldLayoutMk cId="239825937" sldId="2147483715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8:18.545" v="13" actId="790"/>
            <ac:spMkLst>
              <pc:docMk/>
              <pc:sldMasterMk cId="4142785951" sldId="2147483704"/>
              <pc:sldLayoutMk cId="239825937" sldId="2147483715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8:18.545" v="13" actId="790"/>
            <ac:spMkLst>
              <pc:docMk/>
              <pc:sldMasterMk cId="4142785951" sldId="2147483704"/>
              <pc:sldLayoutMk cId="239825937" sldId="2147483715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8:18.545" v="13" actId="790"/>
            <ac:spMkLst>
              <pc:docMk/>
              <pc:sldMasterMk cId="4142785951" sldId="2147483704"/>
              <pc:sldLayoutMk cId="239825937" sldId="2147483715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8:18.545" v="13" actId="790"/>
            <ac:spMkLst>
              <pc:docMk/>
              <pc:sldMasterMk cId="4142785951" sldId="2147483704"/>
              <pc:sldLayoutMk cId="239825937" sldId="2147483715"/>
              <ac:spMk id="6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695E33A-A902-4131-AA8F-9B2DF5EB0D25}" type="datetime1">
              <a:rPr lang="ru-RU" smtClean="0">
                <a:solidFill>
                  <a:schemeClr val="tx2"/>
                </a:solidFill>
                <a:latin typeface="Calibri" panose="020F0502020204030204" pitchFamily="34" charset="0"/>
              </a:rPr>
              <a:pPr rtl="0"/>
              <a:t>21.04.2020</a:t>
            </a:fld>
            <a:endParaRPr lang="ru-RU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FD77566-CD65-4859-9FA1-43956DC85B8C}" type="slidenum">
              <a:rPr lang="ru-RU" smtClean="0">
                <a:solidFill>
                  <a:schemeClr val="tx2"/>
                </a:solidFill>
                <a:latin typeface="Calibri" panose="020F0502020204030204" pitchFamily="34" charset="0"/>
              </a:rPr>
              <a:pPr rtl="0"/>
              <a:t>‹#›</a:t>
            </a:fld>
            <a:endParaRPr lang="ru-RU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87983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fld id="{14648FAF-D68E-4D63-B71F-8AF8669E62A6}" type="datetime1">
              <a:rPr lang="ru-RU" noProof="0" smtClean="0"/>
              <a:pPr/>
              <a:t>21.04.2020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fld id="{B8796F01-7154-41E0-B48B-A6921757531A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440775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8987" rtl="0" eaLnBrk="1" latinLnBrk="0" hangingPunct="1">
      <a:defRPr sz="16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BBF81A0-ADA6-4623-BE4F-40CFB8BBCB3D}" type="slidenum">
              <a:rPr lang="ru-RU" smtClean="0">
                <a:latin typeface="Calibri" panose="020F0502020204030204" pitchFamily="34" charset="0"/>
              </a:rPr>
              <a:pPr rtl="0"/>
              <a:t>1</a:t>
            </a:fld>
            <a:endParaRPr 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590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1855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noProof="0" smtClean="0"/>
              <a:pPr/>
              <a:t>4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129079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noProof="0" smtClean="0"/>
              <a:pPr/>
              <a:t>5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059237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noProof="0" smtClean="0"/>
              <a:pPr/>
              <a:t>6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795126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 descr="Стопка книг"/>
          <p:cNvGrpSpPr/>
          <p:nvPr userDrawn="1"/>
        </p:nvGrpSpPr>
        <p:grpSpPr>
          <a:xfrm>
            <a:off x="0" y="0"/>
            <a:ext cx="12190572" cy="6858000"/>
            <a:chOff x="0" y="0"/>
            <a:chExt cx="12190572" cy="685800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noProof="0">
                <a:latin typeface="Calibri" panose="020F0502020204030204" pitchFamily="34" charset="0"/>
              </a:endParaRPr>
            </a:p>
          </p:txBody>
        </p:sp>
        <p:grpSp>
          <p:nvGrpSpPr>
            <p:cNvPr id="12" name="Группа 11"/>
            <p:cNvGrpSpPr/>
            <p:nvPr/>
          </p:nvGrpSpPr>
          <p:grpSpPr>
            <a:xfrm>
              <a:off x="0" y="0"/>
              <a:ext cx="4726044" cy="6858000"/>
              <a:chOff x="0" y="0"/>
              <a:chExt cx="4726044" cy="6858000"/>
            </a:xfrm>
          </p:grpSpPr>
          <p:pic>
            <p:nvPicPr>
              <p:cNvPr id="9" name="Рисунок 8" descr="Стопка книг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4591594" cy="6858000"/>
              </a:xfrm>
              <a:prstGeom prst="rect">
                <a:avLst/>
              </a:prstGeom>
            </p:spPr>
          </p:pic>
          <p:sp>
            <p:nvSpPr>
              <p:cNvPr id="10" name="Прямоугольник 9"/>
              <p:cNvSpPr/>
              <p:nvPr/>
            </p:nvSpPr>
            <p:spPr>
              <a:xfrm>
                <a:off x="4588884" y="0"/>
                <a:ext cx="137160" cy="6858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ru-RU" noProof="0"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79346" y="1498601"/>
            <a:ext cx="7008574" cy="3298825"/>
          </a:xfrm>
        </p:spPr>
        <p:txBody>
          <a:bodyPr rtlCol="0"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9346" y="4927600"/>
            <a:ext cx="7008574" cy="12446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2C4DA005-6FEA-455D-837C-11B0D7484343}" type="datetime1">
              <a:rPr lang="ru-RU" noProof="0" smtClean="0"/>
              <a:pPr/>
              <a:t>21.04.2020</a:t>
            </a:fld>
            <a:endParaRPr lang="ru-RU" noProof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440517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B901A54D-AC64-4676-8B0F-D298DF690246}" type="datetime1">
              <a:rPr lang="ru-RU" noProof="0" smtClean="0"/>
              <a:pPr/>
              <a:t>21.04.2020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591C5AD9-787D-40FA-8A4D-16A055B9AF81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960223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DFAA28C1-D16F-4F05-85BA-523568B99D13}" type="datetime1">
              <a:rPr lang="ru-RU" noProof="0" smtClean="0"/>
              <a:pPr/>
              <a:t>21.04.2020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591C5AD9-787D-40FA-8A4D-16A055B9AF81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39825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51564AE4-1635-43DA-948E-95C0D2FC5C6D}" type="datetime1">
              <a:rPr lang="ru-RU" noProof="0" smtClean="0"/>
              <a:pPr/>
              <a:t>21.04.2020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DA60BA0E-20D0-4E7C-B286-26C960A6788F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358978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noProof="0">
                <a:latin typeface="Calibri" panose="020F0502020204030204" pitchFamily="34" charset="0"/>
              </a:endParaRP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598818" y="0"/>
              <a:ext cx="4591594" cy="6858000"/>
            </a:xfrm>
            <a:prstGeom prst="rect">
              <a:avLst/>
            </a:prstGeom>
          </p:spPr>
        </p:pic>
        <p:sp>
          <p:nvSpPr>
            <p:cNvPr id="11" name="Прямоугольник 10"/>
            <p:cNvSpPr/>
            <p:nvPr/>
          </p:nvSpPr>
          <p:spPr>
            <a:xfrm>
              <a:off x="7481252" y="0"/>
              <a:ext cx="13716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b="0" noProof="0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5" name="Рисунок 4" descr="Стопка книг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98818" y="0"/>
            <a:ext cx="4591594" cy="6858000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237149" y="1498601"/>
            <a:ext cx="7008574" cy="3298825"/>
          </a:xfrm>
        </p:spPr>
        <p:txBody>
          <a:bodyPr rtlCol="0"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7149" y="4927600"/>
            <a:ext cx="7008574" cy="12446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480798E2-A37B-465D-AE43-4B189777EF23}" type="datetime1">
              <a:rPr lang="ru-RU" noProof="0" smtClean="0"/>
              <a:pPr/>
              <a:t>21.04.2020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7272354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 marL="2011328">
              <a:defRPr sz="1800">
                <a:latin typeface="Calibri" panose="020F0502020204030204" pitchFamily="34" charset="0"/>
              </a:defRPr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 marL="2011328">
              <a:defRPr sz="1800">
                <a:latin typeface="Calibri" panose="020F0502020204030204" pitchFamily="34" charset="0"/>
              </a:defRPr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773D16D7-FCE8-4388-BC96-3A796553CFFB}" type="datetime1">
              <a:rPr lang="ru-RU" noProof="0" smtClean="0"/>
              <a:pPr/>
              <a:t>21.04.2020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701748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latin typeface="Calibri" panose="020F0502020204030204" pitchFamily="34" charset="0"/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>
              <a:defRPr sz="18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 marL="2011328">
              <a:defRPr sz="1800">
                <a:latin typeface="Calibri" panose="020F0502020204030204" pitchFamily="34" charset="0"/>
              </a:defRPr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latin typeface="Calibri" panose="020F0502020204030204" pitchFamily="34" charset="0"/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>
              <a:defRPr sz="18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 marL="2011328">
              <a:defRPr sz="1800">
                <a:latin typeface="Calibri" panose="020F0502020204030204" pitchFamily="34" charset="0"/>
              </a:defRPr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DFCC8EA0-AEAA-4FA7-BA63-5BC7DD49388C}" type="datetime1">
              <a:rPr lang="ru-RU" noProof="0" smtClean="0"/>
              <a:pPr/>
              <a:t>21.04.2020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47465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F5CCC636-5A9F-4760-B2C7-A0C50296A35F}" type="datetime1">
              <a:rPr lang="ru-RU" noProof="0" smtClean="0"/>
              <a:pPr/>
              <a:t>21.04.2020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810248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4E555DF2-F37D-45A5-9B87-35C3843FB32C}" type="datetime1">
              <a:rPr lang="ru-RU" noProof="0" smtClean="0"/>
              <a:pPr/>
              <a:t>21.04.2020</a:t>
            </a:fld>
            <a:endParaRPr lang="ru-RU" noProof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664484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2" y="1701800"/>
            <a:ext cx="3351927" cy="2844800"/>
          </a:xfrm>
        </p:spPr>
        <p:txBody>
          <a:bodyPr rtlCol="0" anchor="b">
            <a:normAutofit/>
          </a:bodyPr>
          <a:lstStyle>
            <a:lvl1pPr algn="l">
              <a:defRPr sz="2000" b="1">
                <a:effectLst/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455612" y="4648200"/>
            <a:ext cx="3351927" cy="17272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latin typeface="Calibri" panose="020F0502020204030204" pitchFamily="34" charset="0"/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4224DCB0-7EB9-46BB-AB75-55060ED8B36A}" type="datetime1">
              <a:rPr lang="ru-RU" noProof="0" smtClean="0"/>
              <a:pPr/>
              <a:t>21.04.2020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2DFBB78A-01B4-41F2-96B0-677A4A28283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80129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>
              <a:defRPr sz="2000" b="1">
                <a:effectLst/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 hasCustomPrompt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>
              <a:buNone/>
              <a:defRPr sz="2800">
                <a:latin typeface="Calibri" panose="020F0502020204030204" pitchFamily="34" charset="0"/>
              </a:defRPr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latin typeface="Calibri" panose="020F0502020204030204" pitchFamily="34" charset="0"/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5DD65154-D9C5-462F-A17F-9219139566A3}" type="datetime1">
              <a:rPr lang="ru-RU" noProof="0" smtClean="0"/>
              <a:pPr/>
              <a:t>21.04.2020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2DFBB78A-01B4-41F2-96B0-677A4A28283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478196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noProof="0">
                <a:latin typeface="Calibri" panose="020F0502020204030204" pitchFamily="34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04721" y="0"/>
              <a:ext cx="11579384" cy="685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noProof="0">
                <a:latin typeface="Calibri" panose="020F0502020204030204" pitchFamily="34" charset="0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85479D01-6828-4805-89BD-F0BAA96C6083}" type="datetime1">
              <a:rPr lang="ru-RU" noProof="0" smtClean="0"/>
              <a:pPr/>
              <a:t>21.04.2020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4142785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b="0" kern="1200" cap="none" baseline="0">
          <a:solidFill>
            <a:schemeClr val="accent2">
              <a:lumMod val="50000"/>
            </a:schemeClr>
          </a:solidFill>
          <a:effectLst/>
          <a:latin typeface="Calibri" panose="020F0502020204030204" pitchFamily="34" charset="0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Clr>
          <a:schemeClr val="accent6">
            <a:lumMod val="50000"/>
          </a:schemeClr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8pPr>
      <a:lvl9pPr marL="3474112" indent="0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itchFamily="34" charset="0"/>
        <a:buNone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79346" y="1498601"/>
            <a:ext cx="7008574" cy="1570359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ru-RU" b="1" dirty="0" smtClean="0"/>
              <a:t>Национальный проект «Образование»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73668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8545" y="332656"/>
            <a:ext cx="10157354" cy="1151136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Федеральный проект </a:t>
            </a:r>
            <a:r>
              <a:rPr lang="ru-RU" sz="3100" dirty="0" smtClean="0"/>
              <a:t>«Поддержка семей, имеющих детей»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1701800"/>
            <a:ext cx="10157354" cy="51562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Реализация </a:t>
            </a:r>
            <a:r>
              <a:rPr lang="ru-RU" dirty="0"/>
              <a:t>проекта направлена на создание к 2024 году условий для раннего развития детей в возрасте до трех лет, реализация программы психолого-педагогической, методической и консультативной помощи родителям детей, получающих дошкольное образование в семье, повышения психолого-педагогической компетентности родителей обучающихся.</a:t>
            </a:r>
          </a:p>
          <a:p>
            <a:pPr marL="0" indent="0">
              <a:buNone/>
            </a:pPr>
            <a:r>
              <a:rPr lang="ru-RU" dirty="0"/>
              <a:t>Задачи проекта:</a:t>
            </a:r>
          </a:p>
          <a:p>
            <a:r>
              <a:rPr lang="ru-RU" dirty="0"/>
              <a:t>создание условий для развития и доступности услуг ранней помощи;</a:t>
            </a:r>
          </a:p>
          <a:p>
            <a:r>
              <a:rPr lang="ru-RU" dirty="0"/>
              <a:t>улучшение социального самочувствия и психологического климата в семьях, воспитывающих детей в возрасте до трех лет, в том числе с ОВЗ;</a:t>
            </a:r>
          </a:p>
          <a:p>
            <a:r>
              <a:rPr lang="ru-RU" dirty="0"/>
              <a:t>профилактика и минимизация отклонений в развитии детей на основе комплексной психолого-педагогической, методической и консультационной помощи детям в раннем возрасте и их родителям;</a:t>
            </a:r>
          </a:p>
          <a:p>
            <a:r>
              <a:rPr lang="ru-RU" dirty="0"/>
              <a:t>содействие созданию системы комплексного сопровождения детей-инвалидов, детей с ОВЗ и семей, воспитывающих таких детей.</a:t>
            </a:r>
          </a:p>
        </p:txBody>
      </p:sp>
    </p:spTree>
    <p:extLst>
      <p:ext uri="{BB962C8B-B14F-4D97-AF65-F5344CB8AC3E}">
        <p14:creationId xmlns:p14="http://schemas.microsoft.com/office/powerpoint/2010/main" xmlns="" val="2095818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Федеральный проект «Поддержка семей, имеющих детей»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1052736"/>
            <a:ext cx="10157354" cy="580526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Основные мероприятия в рамках проекта:</a:t>
            </a:r>
          </a:p>
          <a:p>
            <a:r>
              <a:rPr lang="ru-RU" dirty="0"/>
              <a:t>разработка методических материалов для педагогических работников и родителей по вопросам прав детей, семейного права, экономики семьи, этики и психологии семейных и детско-родительских отношений, основам семейного уклада;</a:t>
            </a:r>
          </a:p>
          <a:p>
            <a:r>
              <a:rPr lang="ru-RU" dirty="0"/>
              <a:t>создание родительских клубов, как центров формирования и развития родительских компетенций, взаимодействия и поддержки, в том числе по вопросам раннего развития детей в возрасте до трех лет;</a:t>
            </a:r>
          </a:p>
          <a:p>
            <a:r>
              <a:rPr lang="ru-RU" dirty="0"/>
              <a:t>создание консультативных центров методической, психолого-педагогической, медико-социальной, диагностической и консультативной помощи (включая службу ранней коррекционной помощи) образовательным организациям и родителям;</a:t>
            </a:r>
          </a:p>
          <a:p>
            <a:r>
              <a:rPr lang="ru-RU" dirty="0"/>
              <a:t>разработка и реализация комплекса обучающих модулей для родителей детей-инвалидов по вопросам здоровья, развития, коррекции, обучения и воспитания.</a:t>
            </a:r>
          </a:p>
          <a:p>
            <a:r>
              <a:rPr lang="ru-RU" dirty="0"/>
              <a:t>Результаты реализации проекта:</a:t>
            </a:r>
          </a:p>
          <a:p>
            <a:r>
              <a:rPr lang="ru-RU" dirty="0"/>
              <a:t>30 консультационных центров методической, психолого-педагогической, диагностической и консультативной помощи родителям;</a:t>
            </a:r>
          </a:p>
          <a:p>
            <a:r>
              <a:rPr lang="ru-RU" dirty="0"/>
              <a:t>40 % детей, родители которых вовлечены в учебно-воспитательную и организационную деятельность образовательных организаций.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71591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Федеральный проект «Цифровая  </a:t>
            </a:r>
            <a:r>
              <a:rPr lang="ru-RU" sz="2800" dirty="0" smtClean="0"/>
              <a:t>образовательная среда»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1052736"/>
            <a:ext cx="10157354" cy="580526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Реализация </a:t>
            </a:r>
            <a:r>
              <a:rPr lang="ru-RU" dirty="0"/>
              <a:t>проекта направлена на создание к 2024 году современной и безопасной цифровой образовательной среды, обеспечивающей высокое качество и доступность образования всех видов и уровней. В рамках проекта предусмотрена автоматизация документооборота, отчетности и бухгалтерии, </a:t>
            </a:r>
            <a:r>
              <a:rPr lang="ru-RU" dirty="0" err="1"/>
              <a:t>цифровизация</a:t>
            </a:r>
            <a:r>
              <a:rPr lang="ru-RU" dirty="0"/>
              <a:t> процесса обучения с выходом на индивидуальные траектории, непрерывное обучение педагога </a:t>
            </a:r>
            <a:r>
              <a:rPr lang="ru-RU" dirty="0" err="1"/>
              <a:t>on-line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Основные мероприятия в рамках проекта:</a:t>
            </a:r>
          </a:p>
          <a:p>
            <a:r>
              <a:rPr lang="ru-RU" dirty="0"/>
              <a:t>утверждение Стандарта цифровой школы;</a:t>
            </a:r>
          </a:p>
          <a:p>
            <a:r>
              <a:rPr lang="ru-RU" dirty="0"/>
              <a:t>утверждение Стандарта создания и функционирования, информационного наполнения сайтов и информационных систем образовательных организаций;</a:t>
            </a:r>
          </a:p>
          <a:p>
            <a:r>
              <a:rPr lang="ru-RU" dirty="0"/>
              <a:t>включение вопросов </a:t>
            </a:r>
            <a:r>
              <a:rPr lang="ru-RU" dirty="0" err="1"/>
              <a:t>цифровизации</a:t>
            </a:r>
            <a:r>
              <a:rPr lang="ru-RU" dirty="0"/>
              <a:t> образования в образовательные программы подготовки административно-управленческих и педагогических кадров;</a:t>
            </a:r>
          </a:p>
          <a:p>
            <a:r>
              <a:rPr lang="ru-RU" dirty="0"/>
              <a:t>создание и функционирование единой информационной системы «Цифровая школа»;</a:t>
            </a:r>
          </a:p>
          <a:p>
            <a:r>
              <a:rPr lang="ru-RU" dirty="0"/>
              <a:t>создание системы развития онлайн образования;</a:t>
            </a:r>
          </a:p>
          <a:p>
            <a:r>
              <a:rPr lang="ru-RU" dirty="0"/>
              <a:t>обеспечение Интернет соединения в каждую общеобразовательную организацию с минимальной скоростью соединения 10 Мбит/с;</a:t>
            </a:r>
          </a:p>
          <a:p>
            <a:r>
              <a:rPr lang="ru-RU" dirty="0"/>
              <a:t>интегрирование в процесс преподавания отдельных предметов современных технологий, в том числе виртуальной и дополненной реальности.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4641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Федеральный проект «Цифровая  образовательная среда»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1473200"/>
            <a:ext cx="10157354" cy="46990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Результат реализации проекта:</a:t>
            </a:r>
          </a:p>
          <a:p>
            <a:r>
              <a:rPr lang="ru-RU" dirty="0"/>
              <a:t>100 % образовательных организаций обеспеченны доступом к сети Интернет с высокой скоростью (выше 10 Мбит/с) и функционируют по стандарту цифровой школы</a:t>
            </a:r>
          </a:p>
          <a:p>
            <a:r>
              <a:rPr lang="ru-RU" dirty="0"/>
              <a:t>40 % обучающихся общеобразовательных организаций, успешно продемонстрировавших высокий уровень владения цифровыми навыками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4976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Федеральный проект «Учитель будущего»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1268760"/>
            <a:ext cx="10157354" cy="568863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Реализация </a:t>
            </a:r>
            <a:r>
              <a:rPr lang="ru-RU" dirty="0"/>
              <a:t>проекта направлена на внедрение национальной системы профессионального роста педагогических работников, охватывающей не менее 50 процентов учителей общеобразовательных организаций</a:t>
            </a:r>
          </a:p>
          <a:p>
            <a:pPr marL="0" indent="0">
              <a:buNone/>
            </a:pPr>
            <a:r>
              <a:rPr lang="ru-RU" dirty="0"/>
              <a:t>Основные мероприятия в рамках проекта:</a:t>
            </a:r>
          </a:p>
          <a:p>
            <a:r>
              <a:rPr lang="ru-RU" dirty="0"/>
              <a:t>утверждение стандарта функционирования Центра непрерывного развития профессионального мастерства работников системы образования;</a:t>
            </a:r>
          </a:p>
          <a:p>
            <a:r>
              <a:rPr lang="ru-RU" dirty="0"/>
              <a:t>формирование бесплатных дистанционных программ повышения квалификации педагогических и иных работников образовательных организаций;</a:t>
            </a:r>
          </a:p>
          <a:p>
            <a:r>
              <a:rPr lang="ru-RU" dirty="0"/>
              <a:t>нормативное закрепление уровней профессионального роста учителей и руководителей образовательных организаций;</a:t>
            </a:r>
          </a:p>
          <a:p>
            <a:r>
              <a:rPr lang="ru-RU" dirty="0"/>
              <a:t>внедрение методики аттестации руководителей общеобразовательных организаций;</a:t>
            </a:r>
          </a:p>
          <a:p>
            <a:r>
              <a:rPr lang="ru-RU" dirty="0"/>
              <a:t>создание условий для привлечения в образовательные организации выпускников непедагогических образовательных организаций высшего образования;</a:t>
            </a:r>
          </a:p>
          <a:p>
            <a:r>
              <a:rPr lang="ru-RU" dirty="0"/>
              <a:t>проведение конкурсов профессионального мастерства педагогов;</a:t>
            </a:r>
          </a:p>
          <a:p>
            <a:r>
              <a:rPr lang="ru-RU" dirty="0"/>
              <a:t>разработка и внедрение модели единых оценочных требований и стандартов.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03538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Федеральный проект «Учитель будущего»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Результат реализации проекта:</a:t>
            </a:r>
          </a:p>
          <a:p>
            <a:r>
              <a:rPr lang="ru-RU" dirty="0"/>
              <a:t>50 % учителей общеобразовательных организаций вовлечены в национальную систему профессионального роста педагогических работников;</a:t>
            </a:r>
          </a:p>
          <a:p>
            <a:r>
              <a:rPr lang="ru-RU" dirty="0"/>
              <a:t>во всех регионах функционируют центры непрерывного развития и </a:t>
            </a:r>
            <a:r>
              <a:rPr lang="ru-RU" dirty="0" err="1"/>
              <a:t>аккредитационные</a:t>
            </a:r>
            <a:r>
              <a:rPr lang="ru-RU" dirty="0"/>
              <a:t> центры профессионального мастерства для работников системы образования.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6043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832520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Федеральный проект «Молодые профессионалы»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908720"/>
            <a:ext cx="10157354" cy="5949280"/>
          </a:xfrm>
        </p:spPr>
        <p:txBody>
          <a:bodyPr>
            <a:normAutofit fontScale="55000" lnSpcReduction="20000"/>
          </a:bodyPr>
          <a:lstStyle/>
          <a:p>
            <a:r>
              <a:rPr lang="ru-RU" sz="2500" dirty="0" smtClean="0"/>
              <a:t>Реализация </a:t>
            </a:r>
            <a:r>
              <a:rPr lang="ru-RU" sz="2500" dirty="0"/>
              <a:t>проекта направлена на модернизацию профессионального образования, в том числе посредством внедрения адаптивных, практико-ориентированных и гибких образовательных программ</a:t>
            </a:r>
          </a:p>
          <a:p>
            <a:pPr marL="0" indent="0">
              <a:buNone/>
            </a:pPr>
            <a:r>
              <a:rPr lang="ru-RU" sz="2500" dirty="0"/>
              <a:t>Основные мероприятия в рамках проекта:</a:t>
            </a:r>
          </a:p>
          <a:p>
            <a:r>
              <a:rPr lang="ru-RU" sz="2500" dirty="0"/>
              <a:t>утверждение стандартов (целевых моделей) центров опережающей профессиональной подготовки и лабораторий, оснащенных современной материально-технической базой, по одной из компетенции, в </a:t>
            </a:r>
            <a:r>
              <a:rPr lang="ru-RU" sz="2500" dirty="0" err="1"/>
              <a:t>т.ч</a:t>
            </a:r>
            <a:r>
              <a:rPr lang="ru-RU" sz="2500" dirty="0"/>
              <a:t>. для сдачи демонстрационного экзамена;</a:t>
            </a:r>
          </a:p>
          <a:p>
            <a:r>
              <a:rPr lang="ru-RU" sz="2500" dirty="0"/>
              <a:t>формирование и утверждение с участием работодателей целевая модель развития региональной системы СПО;</a:t>
            </a:r>
          </a:p>
          <a:p>
            <a:r>
              <a:rPr lang="ru-RU" sz="2500" dirty="0"/>
              <a:t>проведение Мирового чемпионата по профессиональному мастерству по стандартам </a:t>
            </a:r>
            <a:r>
              <a:rPr lang="ru-RU" sz="2500" dirty="0" err="1"/>
              <a:t>Ворлдскиллс</a:t>
            </a:r>
            <a:r>
              <a:rPr lang="ru-RU" sz="2500" dirty="0"/>
              <a:t> в 2019 году в г. Казани;</a:t>
            </a:r>
          </a:p>
          <a:p>
            <a:r>
              <a:rPr lang="ru-RU" sz="2500" dirty="0"/>
              <a:t>формирование инфраструктуры для развития профессионального мастерства, опережающей профессиональной подготовки и популяризации рабочих профессий: создание ЦОПП, современных лабораторий по компетенциям, центров сдачи </a:t>
            </a:r>
            <a:r>
              <a:rPr lang="ru-RU" sz="2500" dirty="0" err="1"/>
              <a:t>демоэкзамена</a:t>
            </a:r>
            <a:r>
              <a:rPr lang="ru-RU" sz="2500" dirty="0"/>
              <a:t>;</a:t>
            </a:r>
          </a:p>
          <a:p>
            <a:r>
              <a:rPr lang="ru-RU" sz="2500" dirty="0"/>
              <a:t>обновление требований к профессиональным образовательным программам по наиболее востребованным, новым и перспективным профессиям и специальностям;</a:t>
            </a:r>
          </a:p>
          <a:p>
            <a:r>
              <a:rPr lang="ru-RU" sz="2500" dirty="0"/>
              <a:t>повышение квалификации преподавателей и мастеров производственного обучения;</a:t>
            </a:r>
          </a:p>
          <a:p>
            <a:r>
              <a:rPr lang="ru-RU" sz="2500" dirty="0"/>
              <a:t>формирование стандарта и примерных образовательных программ профессионального обучения по массовым профессиям и специальностям для детей и взрослых, реализуемых по принципу «заказа компетенций»;</a:t>
            </a:r>
          </a:p>
          <a:p>
            <a:r>
              <a:rPr lang="ru-RU" sz="2500" dirty="0"/>
              <a:t>подготовка экспертов для проведения </a:t>
            </a:r>
            <a:r>
              <a:rPr lang="ru-RU" sz="2500" dirty="0" err="1"/>
              <a:t>демоэказамена</a:t>
            </a:r>
            <a:r>
              <a:rPr lang="ru-RU" sz="2500" dirty="0"/>
              <a:t> и чемпионатов «Молодые профессионалы»;</a:t>
            </a:r>
          </a:p>
          <a:p>
            <a:r>
              <a:rPr lang="ru-RU" sz="2500" dirty="0"/>
              <a:t>проведение Европейского Чемпионата по профессиональному мастерству по стандартам </a:t>
            </a:r>
            <a:r>
              <a:rPr lang="ru-RU" sz="2500" dirty="0" err="1"/>
              <a:t>Ворлдскиллс</a:t>
            </a:r>
            <a:r>
              <a:rPr lang="ru-RU" sz="2500" dirty="0"/>
              <a:t> в г. Санкт-Петербурге в 2022 г</a:t>
            </a:r>
            <a:r>
              <a:rPr lang="ru-RU" sz="2500" dirty="0" smtClean="0"/>
              <a:t>.</a:t>
            </a:r>
            <a:endParaRPr lang="ru-RU" sz="25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3376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120552"/>
          </a:xfrm>
        </p:spPr>
        <p:txBody>
          <a:bodyPr>
            <a:normAutofit/>
          </a:bodyPr>
          <a:lstStyle/>
          <a:p>
            <a:r>
              <a:rPr lang="ru-RU" sz="2800" dirty="0"/>
              <a:t>Федеральный проект «Новые возможности для каждого»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Реализация </a:t>
            </a:r>
            <a:r>
              <a:rPr lang="ru-RU" dirty="0"/>
              <a:t>проекта направлена на формирование системы непрерывного обновления работающими гражданами своих профессиональных знаний и приобретения ими новых профессиональных навыков, включая овладение компетенциями в области цифровой экономики всеми желающими.</a:t>
            </a:r>
          </a:p>
          <a:p>
            <a:pPr marL="0" indent="0">
              <a:buNone/>
            </a:pPr>
            <a:r>
              <a:rPr lang="ru-RU" dirty="0"/>
              <a:t>Основные мероприятия в рамках проекта:</a:t>
            </a:r>
          </a:p>
          <a:p>
            <a:r>
              <a:rPr lang="ru-RU" dirty="0"/>
              <a:t>утверждение стандарта создания и функционирования центров опережающего дополнительного профессионального образования на базе действующей сети образовательных организаций;</a:t>
            </a:r>
          </a:p>
          <a:p>
            <a:r>
              <a:rPr lang="ru-RU" dirty="0"/>
              <a:t>создание центров опережающего дополнительного профессионального образования;</a:t>
            </a:r>
          </a:p>
          <a:p>
            <a:r>
              <a:rPr lang="ru-RU" dirty="0"/>
              <a:t>разработка и внедрение модульных образовательных программ дополнительного профессионального образования, в </a:t>
            </a:r>
            <a:r>
              <a:rPr lang="ru-RU" dirty="0" err="1"/>
              <a:t>т.ч</a:t>
            </a:r>
            <a:r>
              <a:rPr lang="ru-RU" dirty="0"/>
              <a:t>. по направлениям цифровой экономики;</a:t>
            </a:r>
          </a:p>
          <a:p>
            <a:r>
              <a:rPr lang="ru-RU" dirty="0"/>
              <a:t>создание информационного портала о деятельности центров опережающего дополнительного профессионального образования;</a:t>
            </a:r>
          </a:p>
          <a:p>
            <a:r>
              <a:rPr lang="ru-RU" dirty="0"/>
              <a:t>формирование единого национального реестра профессиональных конкурсов.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26680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Федеральный проект «Новые возможности для каждого»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Результат реализации проекта:</a:t>
            </a:r>
          </a:p>
          <a:p>
            <a:r>
              <a:rPr lang="ru-RU" sz="3200" dirty="0"/>
              <a:t>к 2024 году в </a:t>
            </a:r>
            <a:r>
              <a:rPr lang="ru-RU" sz="3200" dirty="0" smtClean="0"/>
              <a:t>регионах будет </a:t>
            </a:r>
            <a:r>
              <a:rPr lang="ru-RU" sz="3200" dirty="0"/>
              <a:t>создано 250 центров опережающего </a:t>
            </a:r>
            <a:r>
              <a:rPr lang="ru-RU" sz="3200" dirty="0" smtClean="0"/>
              <a:t>дополнительного профессионального </a:t>
            </a:r>
            <a:r>
              <a:rPr lang="ru-RU" sz="3200" dirty="0"/>
              <a:t>образования взрослых, реализующих в </a:t>
            </a:r>
            <a:r>
              <a:rPr lang="ru-RU" sz="3200" dirty="0" err="1" smtClean="0"/>
              <a:t>т.ч</a:t>
            </a:r>
            <a:r>
              <a:rPr lang="ru-RU" sz="3200" dirty="0" smtClean="0"/>
              <a:t>. образовательные </a:t>
            </a:r>
            <a:r>
              <a:rPr lang="ru-RU" sz="3200" dirty="0"/>
              <a:t>программы по направлениям цифровой экономики.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696398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976536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Федеральный проект «Социальная активность»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764704"/>
            <a:ext cx="10157354" cy="609329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Реализация </a:t>
            </a:r>
            <a:r>
              <a:rPr lang="ru-RU" dirty="0"/>
              <a:t>проекта направлена на создание условий для развития наставничества, поддержки общественных инициатив и проектов, в том числе в сфере добровольчества (</a:t>
            </a:r>
            <a:r>
              <a:rPr lang="ru-RU" dirty="0" err="1"/>
              <a:t>волонтерства</a:t>
            </a:r>
            <a:r>
              <a:rPr lang="ru-RU" dirty="0"/>
              <a:t>). Проект ведет </a:t>
            </a:r>
            <a:r>
              <a:rPr lang="ru-RU" dirty="0" err="1"/>
              <a:t>Росмолодежи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Основные мероприятия в рамках проекта:</a:t>
            </a:r>
          </a:p>
          <a:p>
            <a:r>
              <a:rPr lang="ru-RU" dirty="0"/>
              <a:t>актуализация действующей нормативно-правовой базы;</a:t>
            </a:r>
          </a:p>
          <a:p>
            <a:r>
              <a:rPr lang="ru-RU" dirty="0"/>
              <a:t>разработка целевой модели развития наставничества;</a:t>
            </a:r>
          </a:p>
          <a:p>
            <a:r>
              <a:rPr lang="ru-RU" dirty="0"/>
              <a:t>разработка стандарта (целевой модели) функционирования отрядов (сообществ, объединений) поддержки добровольчества (</a:t>
            </a:r>
            <a:r>
              <a:rPr lang="ru-RU" dirty="0" err="1"/>
              <a:t>волонтерства</a:t>
            </a:r>
            <a:r>
              <a:rPr lang="ru-RU" dirty="0"/>
              <a:t>) в образовательных организациях;</a:t>
            </a:r>
          </a:p>
          <a:p>
            <a:r>
              <a:rPr lang="ru-RU" dirty="0"/>
              <a:t>разработка стандарта (целевой модели) функционирования объединений (сообществ) полезного действия по популяризации здорового образа жизни на базе образовательных организаций;</a:t>
            </a:r>
          </a:p>
          <a:p>
            <a:r>
              <a:rPr lang="ru-RU" dirty="0"/>
              <a:t>создание единой информационной платформы коммуникационного и содержательного взаимодействия для отрядов (сообществ, объединений поддержки добровольчества (</a:t>
            </a:r>
            <a:r>
              <a:rPr lang="ru-RU" dirty="0" err="1"/>
              <a:t>волонтерства</a:t>
            </a:r>
            <a:r>
              <a:rPr lang="ru-RU" dirty="0"/>
              <a:t>) и полезного действия по популяризации здорового образа жизни в образовательных организациях;</a:t>
            </a:r>
          </a:p>
          <a:p>
            <a:r>
              <a:rPr lang="ru-RU" dirty="0"/>
              <a:t>разработка образовательных программ подготовки (переподготовки) специалистов по работе в сфере добровольчества и технологиям работы с волонтерами в образовательных организациях (в том числе в формате онлайн-курсов).</a:t>
            </a:r>
          </a:p>
          <a:p>
            <a:pPr marL="0" indent="0">
              <a:buNone/>
            </a:pPr>
            <a:r>
              <a:rPr lang="ru-RU" dirty="0"/>
              <a:t>Результат реализации проекта:</a:t>
            </a:r>
          </a:p>
          <a:p>
            <a:r>
              <a:rPr lang="ru-RU" dirty="0"/>
              <a:t>&gt;60 % образовательных организаций охвачены деятельностью добровольческих объединений (сообществ).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67447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3892" y="476672"/>
            <a:ext cx="10157354" cy="10369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«</a:t>
            </a:r>
            <a:r>
              <a:rPr lang="ru-RU" sz="3100" b="1" dirty="0"/>
              <a:t>О национальных целях и стратегических задачах развития Российской Федерации на период до 2024 года» 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10 </a:t>
            </a:r>
            <a:r>
              <a:rPr lang="ru-RU" dirty="0" err="1"/>
              <a:t>подпроектов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Каждый </a:t>
            </a:r>
            <a:r>
              <a:rPr lang="ru-RU" dirty="0"/>
              <a:t>регион должен их усвоить и добавить региональную компоненту. Именно под эти </a:t>
            </a:r>
            <a:r>
              <a:rPr lang="ru-RU" dirty="0" err="1"/>
              <a:t>подпроекты</a:t>
            </a:r>
            <a:r>
              <a:rPr lang="ru-RU" dirty="0"/>
              <a:t> и будут выделяться реальные федеральные средства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Кроме того, каждый регион должен внести в свои бюджеты свою долю </a:t>
            </a:r>
            <a:r>
              <a:rPr lang="ru-RU" dirty="0" err="1"/>
              <a:t>софинансирования</a:t>
            </a:r>
            <a:r>
              <a:rPr lang="ru-RU" dirty="0"/>
              <a:t> данных </a:t>
            </a:r>
            <a:r>
              <a:rPr lang="ru-RU" dirty="0" err="1"/>
              <a:t>подпроектов</a:t>
            </a:r>
            <a:r>
              <a:rPr lang="ru-RU" dirty="0"/>
              <a:t>. Что реально возможно только внесением изменений и дополнений в уже принимаемый бюджет (по итогам раскрытия федерального и официального утверждения нацпроекта «Образование». </a:t>
            </a:r>
          </a:p>
        </p:txBody>
      </p:sp>
    </p:spTree>
    <p:extLst>
      <p:ext uri="{BB962C8B-B14F-4D97-AF65-F5344CB8AC3E}">
        <p14:creationId xmlns:p14="http://schemas.microsoft.com/office/powerpoint/2010/main" xmlns="" val="1219052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9045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Федеральный проект «Экспорт образования»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980728"/>
            <a:ext cx="10157354" cy="5191472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Проект </a:t>
            </a:r>
            <a:r>
              <a:rPr lang="ru-RU" sz="2000" dirty="0"/>
              <a:t>будет решать задачу по увеличению не менее чем в два раза количества иностранных граждан, обучающихся </a:t>
            </a:r>
            <a:r>
              <a:rPr lang="ru-RU" sz="2000" dirty="0" smtClean="0"/>
              <a:t>в образовательных </a:t>
            </a:r>
            <a:r>
              <a:rPr lang="ru-RU" sz="2000" dirty="0"/>
              <a:t>организациях высшего образования и научных организациях, а также по трудоустройству лучших из них </a:t>
            </a:r>
            <a:r>
              <a:rPr lang="ru-RU" sz="2000" dirty="0" smtClean="0"/>
              <a:t>в РФ. </a:t>
            </a:r>
            <a:r>
              <a:rPr lang="ru-RU" sz="2000" dirty="0"/>
              <a:t>Для этого будут реализованы мероприятия по формированию механизма государственной </a:t>
            </a:r>
            <a:r>
              <a:rPr lang="ru-RU" sz="2000" dirty="0" smtClean="0"/>
              <a:t>поддержки продвижения </a:t>
            </a:r>
            <a:r>
              <a:rPr lang="ru-RU" sz="2000" dirty="0"/>
              <a:t>единого бренда российского образования через систему летних и зимних школ, филиалов и </a:t>
            </a:r>
            <a:r>
              <a:rPr lang="ru-RU" sz="2000" dirty="0" smtClean="0"/>
              <a:t>представительств российских </a:t>
            </a:r>
            <a:r>
              <a:rPr lang="ru-RU" sz="2000" dirty="0"/>
              <a:t>организаций, находящихся за рубежом, для привлечения иностранных граждан (с 2021 года не менее 20 </a:t>
            </a:r>
            <a:r>
              <a:rPr lang="ru-RU" sz="2000" dirty="0" smtClean="0"/>
              <a:t>тыс. иностранных </a:t>
            </a:r>
            <a:r>
              <a:rPr lang="ru-RU" sz="2000" dirty="0"/>
              <a:t>граждан ежегодно будут участвовать в работе школ).</a:t>
            </a:r>
          </a:p>
          <a:p>
            <a:r>
              <a:rPr lang="ru-RU" sz="2000" dirty="0"/>
              <a:t>Проектом предусмотрено в 2019 году формирование модели современных многофункциональных студенческих городков</a:t>
            </a:r>
            <a:r>
              <a:rPr lang="ru-RU" sz="2000" dirty="0" smtClean="0"/>
              <a:t>, ориентированных </a:t>
            </a:r>
            <a:r>
              <a:rPr lang="ru-RU" sz="2000" dirty="0"/>
              <a:t>на эргономику жизни обучающихся и преподавателей, включая комфортные условия быта и </a:t>
            </a:r>
            <a:r>
              <a:rPr lang="ru-RU" sz="2000" dirty="0" smtClean="0"/>
              <a:t>проживания, возможности </a:t>
            </a:r>
            <a:r>
              <a:rPr lang="ru-RU" sz="2000" dirty="0"/>
              <a:t>проведения учебных занятий и организации самостоятельной работы обучающихся, проведения </a:t>
            </a:r>
            <a:r>
              <a:rPr lang="ru-RU" sz="2000" dirty="0" smtClean="0"/>
              <a:t>культурно-массовых</a:t>
            </a:r>
            <a:r>
              <a:rPr lang="ru-RU" sz="2000" dirty="0"/>
              <a:t>, досуговых мероприятий и занятий спортом. В соответствии с моделью будут ежегодно </a:t>
            </a:r>
            <a:r>
              <a:rPr lang="ru-RU" sz="2000" dirty="0" smtClean="0"/>
              <a:t>осуществляться проектирование</a:t>
            </a:r>
            <a:r>
              <a:rPr lang="ru-RU" sz="2000" dirty="0"/>
              <a:t>, строительство и реконструкция студенческих городков для иностранных и иногородних обучающихся и </a:t>
            </a:r>
            <a:r>
              <a:rPr lang="ru-RU" sz="2000" dirty="0" smtClean="0"/>
              <a:t>научно-педагогических </a:t>
            </a:r>
            <a:r>
              <a:rPr lang="ru-RU" sz="2000" dirty="0"/>
              <a:t>работников.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015444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616496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Федеральный проект «Экспорт образования»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692696"/>
            <a:ext cx="10157354" cy="616530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 2019 году будет сформирована модель поддержки экспорта образования по </a:t>
            </a:r>
            <a:r>
              <a:rPr lang="ru-RU" dirty="0" err="1"/>
              <a:t>референтным</a:t>
            </a:r>
            <a:r>
              <a:rPr lang="ru-RU" dirty="0"/>
              <a:t> группам стран-партнеров </a:t>
            </a:r>
            <a:r>
              <a:rPr lang="ru-RU" dirty="0" smtClean="0"/>
              <a:t>и территориально-отраслевым </a:t>
            </a:r>
            <a:r>
              <a:rPr lang="ru-RU" dirty="0"/>
              <a:t>сегментам мирового рынка с целью эффективного обеспечения </a:t>
            </a:r>
            <a:r>
              <a:rPr lang="ru-RU" dirty="0" smtClean="0"/>
              <a:t>высококвалифицированными кадрами </a:t>
            </a:r>
            <a:r>
              <a:rPr lang="ru-RU" dirty="0" err="1"/>
              <a:t>экспортно</a:t>
            </a:r>
            <a:r>
              <a:rPr lang="ru-RU" dirty="0"/>
              <a:t> ориентированных секторов российской экономики и Реализован план мероприятий по </a:t>
            </a:r>
            <a:r>
              <a:rPr lang="ru-RU" dirty="0" smtClean="0"/>
              <a:t>обеспечению системного </a:t>
            </a:r>
            <a:r>
              <a:rPr lang="ru-RU" dirty="0"/>
              <a:t>подхода к решению миграционных проблем и замещения "провалов" на рынке труда, формирующий в том числе </a:t>
            </a:r>
            <a:r>
              <a:rPr lang="ru-RU" dirty="0" smtClean="0"/>
              <a:t>для иностранных </a:t>
            </a:r>
            <a:r>
              <a:rPr lang="ru-RU" dirty="0"/>
              <a:t>обучающихся и выпускников благоприятный миграционный режим</a:t>
            </a:r>
            <a:r>
              <a:rPr lang="ru-RU" dirty="0" smtClean="0"/>
              <a:t>.</a:t>
            </a:r>
          </a:p>
          <a:p>
            <a:r>
              <a:rPr lang="ru-RU" dirty="0"/>
              <a:t>К 2019 году все университеты будут иметь регулярно обновляемые версии официального сайта в сети "Интернет" </a:t>
            </a:r>
            <a:r>
              <a:rPr lang="ru-RU" dirty="0" smtClean="0"/>
              <a:t>на иностранных </a:t>
            </a:r>
            <a:r>
              <a:rPr lang="ru-RU" dirty="0"/>
              <a:t>языках, </a:t>
            </a:r>
            <a:r>
              <a:rPr lang="ru-RU" dirty="0" smtClean="0"/>
              <a:t>ориентированные </a:t>
            </a:r>
            <a:r>
              <a:rPr lang="ru-RU" dirty="0"/>
              <a:t>на запросы иностранных абитуриентов и студентов, ежегодно будет </a:t>
            </a:r>
            <a:r>
              <a:rPr lang="ru-RU" dirty="0" smtClean="0"/>
              <a:t>проводиться информационная </a:t>
            </a:r>
            <a:r>
              <a:rPr lang="ru-RU" dirty="0"/>
              <a:t>кампания по привлечению иностранных граждан к обучению в организациях, </a:t>
            </a:r>
            <a:r>
              <a:rPr lang="ru-RU" dirty="0" smtClean="0"/>
              <a:t>осуществляющих образовательную </a:t>
            </a:r>
            <a:r>
              <a:rPr lang="ru-RU" dirty="0"/>
              <a:t>деятельность по программам высшего образования</a:t>
            </a:r>
            <a:r>
              <a:rPr lang="ru-RU" dirty="0" smtClean="0"/>
              <a:t>.</a:t>
            </a:r>
          </a:p>
          <a:p>
            <a:r>
              <a:rPr lang="ru-RU" dirty="0"/>
              <a:t>Проект предусматривает расширение количества университетов и образовательных программ, прошедших </a:t>
            </a:r>
            <a:r>
              <a:rPr lang="ru-RU" dirty="0" smtClean="0"/>
              <a:t>международную аккредитацию </a:t>
            </a:r>
            <a:r>
              <a:rPr lang="ru-RU" dirty="0"/>
              <a:t>(к 2024 г. не менее 60 университетов реализуют не менее 5 аккредитованных образовательных программ).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3674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-99392"/>
            <a:ext cx="10157354" cy="97653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Федеральный проект «Социальные лифты для каждого»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877144"/>
            <a:ext cx="10157354" cy="6080248"/>
          </a:xfrm>
        </p:spPr>
        <p:txBody>
          <a:bodyPr>
            <a:normAutofit/>
          </a:bodyPr>
          <a:lstStyle/>
          <a:p>
            <a:r>
              <a:rPr lang="ru-RU" sz="2800" dirty="0"/>
              <a:t>Социальные лифты - вид социальной мобильности (вертикальная социальная мобильность) перемещение с одной ступени социальной иерархии (лестницы) на другую посредством различных социальных институтов таких, как семья, система образования, военная и гражданская служба и другие. </a:t>
            </a:r>
            <a:endParaRPr lang="ru-RU" sz="2800" dirty="0" smtClean="0"/>
          </a:p>
          <a:p>
            <a:r>
              <a:rPr lang="ru-RU" sz="2800" dirty="0" smtClean="0"/>
              <a:t>В </a:t>
            </a:r>
            <a:r>
              <a:rPr lang="ru-RU" sz="2800" dirty="0"/>
              <a:t>рамках федерального проекта "Социальные лифты для каждого" планируется реализация значимых мероприятий - создание и функционирование </a:t>
            </a:r>
            <a:r>
              <a:rPr lang="ru-RU" sz="2800" dirty="0" smtClean="0"/>
              <a:t>онлайн-платформы</a:t>
            </a:r>
          </a:p>
          <a:p>
            <a:r>
              <a:rPr lang="ru-RU" sz="2800" dirty="0" smtClean="0"/>
              <a:t>  </a:t>
            </a:r>
            <a:r>
              <a:rPr lang="ru-RU" sz="2800" dirty="0"/>
              <a:t>к концу 2024 </a:t>
            </a:r>
            <a:r>
              <a:rPr lang="ru-RU" sz="2800" dirty="0" smtClean="0"/>
              <a:t>года проведение </a:t>
            </a:r>
            <a:r>
              <a:rPr lang="ru-RU" sz="2800" dirty="0"/>
              <a:t>не менее 35 профессиональных конкурсов с охватом не 1,7 млн. граждан в целях предоставления гражданам возможностей для профессионального и карьерного роста. </a:t>
            </a:r>
          </a:p>
        </p:txBody>
      </p:sp>
    </p:spTree>
    <p:extLst>
      <p:ext uri="{BB962C8B-B14F-4D97-AF65-F5344CB8AC3E}">
        <p14:creationId xmlns:p14="http://schemas.microsoft.com/office/powerpoint/2010/main" xmlns="" val="2426177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620688"/>
            <a:ext cx="10157354" cy="852512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sz="2400" dirty="0" smtClean="0"/>
              <a:t>Указ </a:t>
            </a:r>
            <a:r>
              <a:rPr lang="ru-RU" sz="2400" dirty="0"/>
              <a:t>Президента Российской Федерации от 7 мая 2018 г. № 204 </a:t>
            </a:r>
            <a:r>
              <a:rPr lang="ru-RU" sz="2400" dirty="0" smtClean="0"/>
              <a:t>: национальный проект «Образование»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«</a:t>
            </a:r>
            <a:r>
              <a:rPr lang="ru-RU" sz="2400" b="1" dirty="0" smtClean="0"/>
              <a:t> </a:t>
            </a:r>
            <a:r>
              <a:rPr lang="ru-RU" sz="2400" b="1" dirty="0"/>
              <a:t>О национальных целях и стратегических задачах развития Российской Федерации на период до 2024 года»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just"/>
            <a:r>
              <a:rPr lang="ru-RU" sz="2800" dirty="0" smtClean="0"/>
              <a:t>Цель 1: </a:t>
            </a:r>
            <a:r>
              <a:rPr lang="ru-RU" sz="2800" dirty="0"/>
              <a:t>обеспечение </a:t>
            </a:r>
            <a:r>
              <a:rPr lang="ru-RU" sz="2800" dirty="0" smtClean="0"/>
              <a:t>глобальной конкурентоспособности российского образования</a:t>
            </a:r>
            <a:r>
              <a:rPr lang="ru-RU" sz="2800" dirty="0"/>
              <a:t>, вхождение </a:t>
            </a:r>
            <a:r>
              <a:rPr lang="ru-RU" sz="2800" dirty="0" smtClean="0"/>
              <a:t>Российской Федерации </a:t>
            </a:r>
            <a:r>
              <a:rPr lang="ru-RU" sz="2800" dirty="0"/>
              <a:t>в число 10 ведущих </a:t>
            </a:r>
            <a:r>
              <a:rPr lang="ru-RU" sz="2800" dirty="0" smtClean="0"/>
              <a:t>стран мира </a:t>
            </a:r>
            <a:r>
              <a:rPr lang="ru-RU" sz="2800" dirty="0"/>
              <a:t>по качеству общего </a:t>
            </a:r>
            <a:r>
              <a:rPr lang="ru-RU" sz="2800" dirty="0" smtClean="0"/>
              <a:t>образования.</a:t>
            </a:r>
          </a:p>
          <a:p>
            <a:pPr algn="just"/>
            <a:r>
              <a:rPr lang="ru-RU" sz="2800" dirty="0" smtClean="0"/>
              <a:t>Цель 2: </a:t>
            </a:r>
            <a:r>
              <a:rPr lang="ru-RU" sz="2800" dirty="0"/>
              <a:t>воспитание гармонично </a:t>
            </a:r>
            <a:r>
              <a:rPr lang="ru-RU" sz="2800" dirty="0" smtClean="0"/>
              <a:t>развитой и </a:t>
            </a:r>
            <a:r>
              <a:rPr lang="ru-RU" sz="2800" dirty="0"/>
              <a:t>социально ответственной личности </a:t>
            </a:r>
            <a:r>
              <a:rPr lang="ru-RU" sz="2800" dirty="0" smtClean="0"/>
              <a:t>на основе </a:t>
            </a:r>
            <a:r>
              <a:rPr lang="ru-RU" sz="2800" dirty="0"/>
              <a:t>духовно-нравственных </a:t>
            </a:r>
            <a:r>
              <a:rPr lang="ru-RU" sz="2800" dirty="0" smtClean="0"/>
              <a:t>ценностей народов </a:t>
            </a:r>
            <a:r>
              <a:rPr lang="ru-RU" sz="2800" dirty="0"/>
              <a:t>Российской Федерации</a:t>
            </a:r>
            <a:r>
              <a:rPr lang="ru-RU" sz="2800" dirty="0" smtClean="0"/>
              <a:t>, исторических </a:t>
            </a:r>
            <a:r>
              <a:rPr lang="ru-RU" sz="2800" dirty="0"/>
              <a:t>и </a:t>
            </a:r>
            <a:r>
              <a:rPr lang="ru-RU" sz="2800" dirty="0" smtClean="0"/>
              <a:t>национально-культурных </a:t>
            </a:r>
            <a:r>
              <a:rPr lang="ru-RU" sz="2800" dirty="0"/>
              <a:t>традиций</a:t>
            </a:r>
          </a:p>
          <a:p>
            <a:pPr marL="0" indent="0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3074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620688"/>
            <a:ext cx="10157354" cy="432048"/>
          </a:xfrm>
        </p:spPr>
        <p:txBody>
          <a:bodyPr rtlCol="0">
            <a:noAutofit/>
          </a:bodyPr>
          <a:lstStyle/>
          <a:p>
            <a:pPr algn="ctr" rtl="0"/>
            <a:r>
              <a:rPr lang="ru-RU" sz="2400" b="1" i="1" dirty="0" smtClean="0">
                <a:latin typeface="Calibri" panose="020F0502020204030204" pitchFamily="34" charset="0"/>
              </a:rPr>
              <a:t>Структура национального проекта</a:t>
            </a:r>
            <a:endParaRPr lang="ru-RU" sz="2400" b="1" i="1" dirty="0"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1124744"/>
            <a:ext cx="10157354" cy="5047456"/>
          </a:xfrm>
        </p:spPr>
        <p:txBody>
          <a:bodyPr rtlCol="0"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b="1" dirty="0"/>
              <a:t>Современная школа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Успех каждого ребенка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 </a:t>
            </a:r>
            <a:r>
              <a:rPr lang="ru-RU" b="1" dirty="0"/>
              <a:t>Поддержка семей, имеющих детей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 </a:t>
            </a:r>
            <a:r>
              <a:rPr lang="ru-RU" b="1" dirty="0"/>
              <a:t>Цифровая образовательная среда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Учитель </a:t>
            </a:r>
            <a:r>
              <a:rPr lang="ru-RU" b="1" dirty="0"/>
              <a:t>будущего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 </a:t>
            </a:r>
            <a:r>
              <a:rPr lang="ru-RU" b="1" dirty="0"/>
              <a:t>Молодые </a:t>
            </a:r>
            <a:r>
              <a:rPr lang="ru-RU" b="1" dirty="0" smtClean="0"/>
              <a:t>профессионалы (</a:t>
            </a:r>
            <a:r>
              <a:rPr lang="ru-RU" b="1" dirty="0"/>
              <a:t>Повышение </a:t>
            </a:r>
            <a:r>
              <a:rPr lang="ru-RU" b="1" dirty="0" smtClean="0"/>
              <a:t>конкурентоспособности профессионального </a:t>
            </a:r>
            <a:r>
              <a:rPr lang="ru-RU" b="1" dirty="0"/>
              <a:t>образования)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 </a:t>
            </a:r>
            <a:r>
              <a:rPr lang="ru-RU" b="1" dirty="0"/>
              <a:t>Новые возможности для каждого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 </a:t>
            </a:r>
            <a:r>
              <a:rPr lang="ru-RU" b="1" dirty="0"/>
              <a:t>Социальная </a:t>
            </a:r>
            <a:r>
              <a:rPr lang="ru-RU" b="1" dirty="0" smtClean="0"/>
              <a:t>активность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Экспорт </a:t>
            </a:r>
            <a:r>
              <a:rPr lang="ru-RU" b="1" dirty="0"/>
              <a:t>образования 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 </a:t>
            </a:r>
            <a:r>
              <a:rPr lang="ru-RU" b="1" dirty="0"/>
              <a:t>Социальные лифты для каждого</a:t>
            </a:r>
          </a:p>
        </p:txBody>
      </p:sp>
    </p:spTree>
    <p:extLst>
      <p:ext uri="{BB962C8B-B14F-4D97-AF65-F5344CB8AC3E}">
        <p14:creationId xmlns:p14="http://schemas.microsoft.com/office/powerpoint/2010/main" xmlns="" val="840374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476672"/>
            <a:ext cx="10157354" cy="996528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sz="2800" b="1" i="1" dirty="0" smtClean="0"/>
              <a:t>Мероприятия </a:t>
            </a:r>
            <a:r>
              <a:rPr lang="ru-RU" sz="2800" b="1" i="1" dirty="0"/>
              <a:t>приоритетного проекта "Образование" </a:t>
            </a:r>
            <a:r>
              <a:rPr lang="ru-RU" sz="2800" b="1" i="1" dirty="0" smtClean="0"/>
              <a:t> </a:t>
            </a:r>
            <a:r>
              <a:rPr lang="ru-RU" sz="2800" b="1" i="1" dirty="0"/>
              <a:t>направлены на реализацию 4 ключевых </a:t>
            </a:r>
            <a:r>
              <a:rPr lang="ru-RU" sz="2800" b="1" i="1" dirty="0" smtClean="0"/>
              <a:t>направлений развития системы образования: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r>
              <a:rPr lang="ru-RU" sz="3200" dirty="0" smtClean="0"/>
              <a:t> </a:t>
            </a:r>
            <a:r>
              <a:rPr lang="ru-RU" sz="3200" dirty="0"/>
              <a:t>обновление содержания</a:t>
            </a:r>
            <a:r>
              <a:rPr lang="ru-RU" sz="3200" dirty="0" smtClean="0"/>
              <a:t>,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создание необходимой современной инфраструктуры</a:t>
            </a:r>
            <a:r>
              <a:rPr lang="ru-RU" sz="3200" dirty="0" smtClean="0"/>
              <a:t>,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подготовка </a:t>
            </a:r>
            <a:r>
              <a:rPr lang="ru-RU" sz="3200" dirty="0" smtClean="0"/>
              <a:t>кадров для </a:t>
            </a:r>
            <a:r>
              <a:rPr lang="ru-RU" sz="3200" dirty="0"/>
              <a:t>работы в системе, их переподготовка и повышение квалификации, а </a:t>
            </a:r>
            <a:r>
              <a:rPr lang="ru-RU" sz="3200" dirty="0" smtClean="0"/>
              <a:t>также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создание наиболее эффективных </a:t>
            </a:r>
            <a:r>
              <a:rPr lang="ru-RU" sz="3200" dirty="0" smtClean="0"/>
              <a:t>механизмов управления </a:t>
            </a:r>
            <a:r>
              <a:rPr lang="ru-RU" sz="3200" dirty="0"/>
              <a:t>отраслью.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10570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620688"/>
            <a:ext cx="10157354" cy="852512"/>
          </a:xfrm>
        </p:spPr>
        <p:txBody>
          <a:bodyPr rtlCol="0">
            <a:normAutofit/>
          </a:bodyPr>
          <a:lstStyle/>
          <a:p>
            <a:pPr algn="ctr"/>
            <a:r>
              <a:rPr lang="ru-RU" sz="2800" dirty="0"/>
              <a:t>Федеральный проект «Современная школа»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r>
              <a:rPr lang="ru-RU" dirty="0" smtClean="0"/>
              <a:t>Реализация </a:t>
            </a:r>
            <a:r>
              <a:rPr lang="ru-RU" dirty="0"/>
              <a:t>проекта направлена на внедрение новых методов обучения и воспитания, образовательных технологий, обеспечивающих освоение обучающимися базовых навыков и умений, повышение их мотивации к обучению и вовлеченности в образовательный процесс, а также обновление содержания и совершенствование методов обучения предметной области «Технология».</a:t>
            </a:r>
          </a:p>
          <a:p>
            <a:pPr marL="0" indent="0">
              <a:buNone/>
            </a:pPr>
            <a:r>
              <a:rPr lang="ru-RU" dirty="0"/>
              <a:t>Основные мероприятия в рамках проекта:</a:t>
            </a:r>
          </a:p>
          <a:p>
            <a:r>
              <a:rPr lang="ru-RU" dirty="0"/>
              <a:t>обновление методик, стандарта и технологий обучения;</a:t>
            </a:r>
          </a:p>
          <a:p>
            <a:r>
              <a:rPr lang="ru-RU" dirty="0"/>
              <a:t>создание условий для освоения обучающимися отдельных предметов и образовательных модулей, основанных на принципах выбора ребенка, а также применения механизмов сетевой формы реализации;</a:t>
            </a:r>
          </a:p>
          <a:p>
            <a:r>
              <a:rPr lang="ru-RU" dirty="0"/>
              <a:t>создание новых мест в общеобразовательных организациях;</a:t>
            </a:r>
          </a:p>
          <a:p>
            <a:r>
              <a:rPr lang="ru-RU" dirty="0"/>
              <a:t>создание сети новостроек – региональных центров образования;</a:t>
            </a:r>
          </a:p>
          <a:p>
            <a:r>
              <a:rPr lang="ru-RU" dirty="0"/>
              <a:t>осуществление подготовки педагогических кадров по обновленным программам повышения квалификации.</a:t>
            </a:r>
          </a:p>
          <a:p>
            <a:pPr marL="1706581" lvl="4" indent="0">
              <a:buNone/>
            </a:pPr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7223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Федеральный проект «Современная школа»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Результат реализации проекта:</a:t>
            </a:r>
          </a:p>
          <a:p>
            <a:r>
              <a:rPr lang="ru-RU" dirty="0"/>
              <a:t>не ниже 10 места в мире - результат Российской Федерацией в международном исследовании PISA (математическая, читательская и естественнонаучная грамотность);</a:t>
            </a:r>
          </a:p>
          <a:p>
            <a:r>
              <a:rPr lang="ru-RU" dirty="0"/>
              <a:t>376 тыс. новых мест создано в общеобразовательных организациях в субъектах Российской Федерации;</a:t>
            </a:r>
          </a:p>
          <a:p>
            <a:r>
              <a:rPr lang="ru-RU" dirty="0"/>
              <a:t>в 10 тыс. общеобразовательных организаций, расположенных в сельской местности и поселках городского типа, обновлена МТБ для центров коллективного пользования технологического и гуманитарного образования;</a:t>
            </a:r>
          </a:p>
          <a:p>
            <a:r>
              <a:rPr lang="ru-RU" dirty="0"/>
              <a:t>100 % обучающихся охвачено обновленными программами, позволяющими сформировать ключевые цифровые навыки, навыки в области финансовых, общекультурных, гибких компетенций, отвечающие вызовам современности.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5505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90452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Федеральный проект «Успех каждого ребенка»</a:t>
            </a:r>
            <a:br>
              <a:rPr lang="ru-RU" sz="2400" b="1" dirty="0">
                <a:solidFill>
                  <a:srgbClr val="C00000"/>
                </a:solidFill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9796" y="764704"/>
            <a:ext cx="11377264" cy="609329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Реализация </a:t>
            </a:r>
            <a:r>
              <a:rPr lang="ru-RU" dirty="0">
                <a:solidFill>
                  <a:srgbClr val="C00000"/>
                </a:solidFill>
              </a:rPr>
              <a:t>проекта направлена на формирование эффективной системы выявления, поддержки и развития способностей и талантов у детей и молодежи, основанной на принципах справедливости, всеобщности и направленной на самоопределение и профессиональную ориентацию всех обучающихся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C00000"/>
                </a:solidFill>
              </a:rPr>
              <a:t>Основные мероприятия в рамках проекта:</a:t>
            </a:r>
          </a:p>
          <a:p>
            <a:r>
              <a:rPr lang="ru-RU" dirty="0">
                <a:solidFill>
                  <a:srgbClr val="C00000"/>
                </a:solidFill>
              </a:rPr>
              <a:t>Реализация образовательных программ основного общего и среднего общего образования в сетевой форме с участием организаций дополнительного образования детей, среднего профессионального и высшего образования, предприятий реального сектора экономики, учреждений культуры, спорта, негосударственных образовательных организаций</a:t>
            </a:r>
          </a:p>
          <a:p>
            <a:r>
              <a:rPr lang="ru-RU" dirty="0">
                <a:solidFill>
                  <a:srgbClr val="C00000"/>
                </a:solidFill>
              </a:rPr>
              <a:t>Реализация модели мобильных детских технопарков «</a:t>
            </a:r>
            <a:r>
              <a:rPr lang="ru-RU" dirty="0" err="1">
                <a:solidFill>
                  <a:srgbClr val="C00000"/>
                </a:solidFill>
              </a:rPr>
              <a:t>Кванториум</a:t>
            </a:r>
            <a:r>
              <a:rPr lang="ru-RU" dirty="0">
                <a:solidFill>
                  <a:srgbClr val="C00000"/>
                </a:solidFill>
              </a:rPr>
              <a:t>», а также освоения онлайн модульных курсов</a:t>
            </a:r>
          </a:p>
          <a:p>
            <a:r>
              <a:rPr lang="ru-RU" dirty="0">
                <a:solidFill>
                  <a:srgbClr val="C00000"/>
                </a:solidFill>
              </a:rPr>
              <a:t>Создание сети центров цифрового образования «IT-</a:t>
            </a:r>
            <a:r>
              <a:rPr lang="ru-RU" dirty="0" err="1">
                <a:solidFill>
                  <a:srgbClr val="C00000"/>
                </a:solidFill>
              </a:rPr>
              <a:t>cube</a:t>
            </a:r>
            <a:r>
              <a:rPr lang="ru-RU" dirty="0">
                <a:solidFill>
                  <a:srgbClr val="C00000"/>
                </a:solidFill>
              </a:rPr>
              <a:t>»</a:t>
            </a:r>
          </a:p>
          <a:p>
            <a:r>
              <a:rPr lang="ru-RU" dirty="0">
                <a:solidFill>
                  <a:srgbClr val="C00000"/>
                </a:solidFill>
              </a:rPr>
              <a:t>Реализация проекта ранней профессиональной ориентации учащихся 6-11 классов общеобразовательных организаций «Билет в будущее»,</a:t>
            </a:r>
          </a:p>
          <a:p>
            <a:r>
              <a:rPr lang="ru-RU" dirty="0">
                <a:solidFill>
                  <a:srgbClr val="C00000"/>
                </a:solidFill>
              </a:rPr>
              <a:t>Проведение открытых онлайн уроков «</a:t>
            </a:r>
            <a:r>
              <a:rPr lang="ru-RU" dirty="0" err="1">
                <a:solidFill>
                  <a:srgbClr val="C00000"/>
                </a:solidFill>
              </a:rPr>
              <a:t>Проектория</a:t>
            </a:r>
            <a:r>
              <a:rPr lang="ru-RU" dirty="0">
                <a:solidFill>
                  <a:srgbClr val="C00000"/>
                </a:solidFill>
              </a:rPr>
              <a:t>», направленных на раннюю профориентацию детей</a:t>
            </a:r>
          </a:p>
          <a:p>
            <a:r>
              <a:rPr lang="ru-RU" dirty="0">
                <a:solidFill>
                  <a:srgbClr val="C00000"/>
                </a:solidFill>
              </a:rPr>
              <a:t>Создание сети детских технопарков «</a:t>
            </a:r>
            <a:r>
              <a:rPr lang="ru-RU" dirty="0" err="1">
                <a:solidFill>
                  <a:srgbClr val="C00000"/>
                </a:solidFill>
              </a:rPr>
              <a:t>Кванториум</a:t>
            </a:r>
            <a:r>
              <a:rPr lang="ru-RU" dirty="0">
                <a:solidFill>
                  <a:srgbClr val="C00000"/>
                </a:solidFill>
              </a:rPr>
              <a:t>», в том числе в каждом городе с населением более 60 тыс. человек</a:t>
            </a:r>
          </a:p>
          <a:p>
            <a:r>
              <a:rPr lang="ru-RU" dirty="0">
                <a:solidFill>
                  <a:srgbClr val="C00000"/>
                </a:solidFill>
              </a:rPr>
              <a:t>Работа детских общественных объединений</a:t>
            </a:r>
          </a:p>
          <a:p>
            <a:r>
              <a:rPr lang="ru-RU" dirty="0">
                <a:solidFill>
                  <a:srgbClr val="C00000"/>
                </a:solidFill>
              </a:rPr>
              <a:t>Обеспечение доступности дополнительного образования обучающимся с инвалидностью и ОВЗ до уровня 70 % от общего числа детей указанной категории, в том числе с использованием дистанционных технологий</a:t>
            </a:r>
          </a:p>
        </p:txBody>
      </p:sp>
    </p:spTree>
    <p:extLst>
      <p:ext uri="{BB962C8B-B14F-4D97-AF65-F5344CB8AC3E}">
        <p14:creationId xmlns:p14="http://schemas.microsoft.com/office/powerpoint/2010/main" xmlns="" val="1855130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7908" y="188640"/>
            <a:ext cx="10157354" cy="1397000"/>
          </a:xfrm>
        </p:spPr>
        <p:txBody>
          <a:bodyPr>
            <a:normAutofit/>
          </a:bodyPr>
          <a:lstStyle/>
          <a:p>
            <a:r>
              <a:rPr lang="ru-RU" sz="3600" dirty="0"/>
              <a:t>Федеральный проект «Успех каждого ребенка»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Результат реализации проекта:</a:t>
            </a:r>
          </a:p>
          <a:p>
            <a:r>
              <a:rPr lang="ru-RU" dirty="0"/>
              <a:t>80% детей в возрасте от 5 до 18 лет охвачены дополнительным </a:t>
            </a:r>
            <a:r>
              <a:rPr lang="ru-RU" dirty="0" smtClean="0"/>
              <a:t>образовании</a:t>
            </a:r>
            <a:endParaRPr lang="ru-RU" dirty="0"/>
          </a:p>
          <a:p>
            <a:r>
              <a:rPr lang="ru-RU" dirty="0"/>
              <a:t>225 детских технопарков «</a:t>
            </a:r>
            <a:r>
              <a:rPr lang="ru-RU" dirty="0" err="1"/>
              <a:t>Кванториум</a:t>
            </a:r>
            <a:r>
              <a:rPr lang="ru-RU" dirty="0"/>
              <a:t>» и 900 тыс. новых </a:t>
            </a:r>
            <a:r>
              <a:rPr lang="ru-RU" dirty="0" err="1" smtClean="0"/>
              <a:t>ученикомест</a:t>
            </a:r>
            <a:r>
              <a:rPr lang="ru-RU" dirty="0" smtClean="0"/>
              <a:t> </a:t>
            </a:r>
            <a:r>
              <a:rPr lang="ru-RU" dirty="0"/>
              <a:t>дополнительного образования</a:t>
            </a:r>
          </a:p>
          <a:p>
            <a:r>
              <a:rPr lang="ru-RU" dirty="0"/>
              <a:t>во всех регионах функционируют региональные центры выявления и поддержки детей, проявивших выдающиеся способности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32319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Презентация, посвященная началу учебного года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_26628388_TF03460615" id="{04225133-E7BC-43E6-B4AC-606DB5FF67EE}" vid="{27A55C89-1BE2-45B9-A40B-64E9F07FAF11}"/>
    </a:ext>
  </a:extLst>
</a:theme>
</file>

<file path=ppt/theme/theme2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Презентация, посвященная началу учебного года</Template>
  <TotalTime>117</TotalTime>
  <Words>1035</Words>
  <Application>Microsoft Office PowerPoint</Application>
  <PresentationFormat>Произвольный</PresentationFormat>
  <Paragraphs>148</Paragraphs>
  <Slides>22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Презентация, посвященная началу учебного года</vt:lpstr>
      <vt:lpstr>Национальный проект «Образование»</vt:lpstr>
      <vt:lpstr>«О национальных целях и стратегических задачах развития Российской Федерации на период до 2024 года» </vt:lpstr>
      <vt:lpstr>Указ Президента Российской Федерации от 7 мая 2018 г. № 204 : национальный проект «Образование» « О национальных целях и стратегических задачах развития Российской Федерации на период до 2024 года» </vt:lpstr>
      <vt:lpstr>Структура национального проекта</vt:lpstr>
      <vt:lpstr>Мероприятия приоритетного проекта "Образование"  направлены на реализацию 4 ключевых направлений развития системы образования:</vt:lpstr>
      <vt:lpstr>Федеральный проект «Современная школа»</vt:lpstr>
      <vt:lpstr>Федеральный проект «Современная школа»</vt:lpstr>
      <vt:lpstr>Федеральный проект «Успех каждого ребенка» </vt:lpstr>
      <vt:lpstr>Федеральный проект «Успех каждого ребенка» </vt:lpstr>
      <vt:lpstr>Федеральный проект «Поддержка семей, имеющих детей» </vt:lpstr>
      <vt:lpstr>Федеральный проект «Поддержка семей, имеющих детей» </vt:lpstr>
      <vt:lpstr>Федеральный проект «Цифровая  образовательная среда» </vt:lpstr>
      <vt:lpstr>Федеральный проект «Цифровая  образовательная среда» </vt:lpstr>
      <vt:lpstr>Федеральный проект «Учитель будущего» </vt:lpstr>
      <vt:lpstr>Федеральный проект «Учитель будущего» </vt:lpstr>
      <vt:lpstr>Федеральный проект «Молодые профессионалы»</vt:lpstr>
      <vt:lpstr>Федеральный проект «Новые возможности для каждого» </vt:lpstr>
      <vt:lpstr>Федеральный проект «Новые возможности для каждого» </vt:lpstr>
      <vt:lpstr>Федеральный проект «Социальная активность» </vt:lpstr>
      <vt:lpstr>Федеральный проект «Экспорт образования»</vt:lpstr>
      <vt:lpstr>Федеральный проект «Экспорт образования»</vt:lpstr>
      <vt:lpstr>Федеральный проект «Социальные лифты для каждого»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Национальный проект «Образование»</dc:title>
  <dc:creator>RePack by Diakov</dc:creator>
  <cp:lastModifiedBy>Рыжова</cp:lastModifiedBy>
  <cp:revision>13</cp:revision>
  <cp:lastPrinted>2019-03-31T07:13:36Z</cp:lastPrinted>
  <dcterms:created xsi:type="dcterms:W3CDTF">2019-02-25T14:37:22Z</dcterms:created>
  <dcterms:modified xsi:type="dcterms:W3CDTF">2020-04-21T10:25:53Z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74068100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